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Montserrat Heavy" charset="1" panose="00000A00000000000000"/>
      <p:regular r:id="rId21"/>
    </p:embeddedFont>
    <p:embeddedFont>
      <p:font typeface="Montserrat Ultra-Bold" charset="1" panose="00000900000000000000"/>
      <p:regular r:id="rId22"/>
    </p:embeddedFont>
    <p:embeddedFont>
      <p:font typeface="Montserrat" charset="1" panose="00000500000000000000"/>
      <p:regular r:id="rId23"/>
    </p:embeddedFont>
    <p:embeddedFont>
      <p:font typeface="Montserrat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91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2523" r="0" b="12523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529306" y="2016951"/>
            <a:ext cx="7260232" cy="333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34"/>
              </a:lnSpc>
            </a:pPr>
            <a:r>
              <a:rPr lang="en-US" sz="4689" b="true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AUSTRALIAN OPEN TENNIS CHAMPIONSHIPS</a:t>
            </a:r>
          </a:p>
          <a:p>
            <a:pPr algn="l">
              <a:lnSpc>
                <a:spcPts val="5346"/>
              </a:lnSpc>
            </a:pPr>
            <a:r>
              <a:rPr lang="en-US" sz="3564" b="true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A DATA-DRIVEN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9306" y="5692109"/>
            <a:ext cx="6937599" cy="1400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b="true" sz="250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UNVEILING 120+ YEARS OF TRENDS, CHAMPIONS &amp; PERFORMANCE INSIGHTS</a:t>
            </a:r>
          </a:p>
          <a:p>
            <a:pPr algn="l">
              <a:lnSpc>
                <a:spcPts val="375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61143" cy="13845857"/>
          </a:xfrm>
          <a:custGeom>
            <a:avLst/>
            <a:gdLst/>
            <a:ahLst/>
            <a:cxnLst/>
            <a:rect r="r" b="b" t="t" l="l"/>
            <a:pathLst>
              <a:path h="13845857" w="18461143">
                <a:moveTo>
                  <a:pt x="0" y="0"/>
                </a:moveTo>
                <a:lnTo>
                  <a:pt x="18461143" y="0"/>
                </a:lnTo>
                <a:lnTo>
                  <a:pt x="18461143" y="13845857"/>
                </a:lnTo>
                <a:lnTo>
                  <a:pt x="0" y="13845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6557" y="623117"/>
            <a:ext cx="17554886" cy="9040766"/>
          </a:xfrm>
          <a:custGeom>
            <a:avLst/>
            <a:gdLst/>
            <a:ahLst/>
            <a:cxnLst/>
            <a:rect r="r" b="b" t="t" l="l"/>
            <a:pathLst>
              <a:path h="9040766" w="17554886">
                <a:moveTo>
                  <a:pt x="0" y="0"/>
                </a:moveTo>
                <a:lnTo>
                  <a:pt x="17554886" y="0"/>
                </a:lnTo>
                <a:lnTo>
                  <a:pt x="17554886" y="9040766"/>
                </a:lnTo>
                <a:lnTo>
                  <a:pt x="0" y="9040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7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682196" cy="3641186"/>
            <a:chOff x="0" y="0"/>
            <a:chExt cx="2286669" cy="9589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6669" cy="958996"/>
            </a:xfrm>
            <a:custGeom>
              <a:avLst/>
              <a:gdLst/>
              <a:ahLst/>
              <a:cxnLst/>
              <a:rect r="r" b="b" t="t" l="l"/>
              <a:pathLst>
                <a:path h="958996" w="2286669">
                  <a:moveTo>
                    <a:pt x="0" y="0"/>
                  </a:moveTo>
                  <a:lnTo>
                    <a:pt x="2286669" y="0"/>
                  </a:lnTo>
                  <a:lnTo>
                    <a:pt x="2286669" y="958996"/>
                  </a:lnTo>
                  <a:lnTo>
                    <a:pt x="0" y="958996"/>
                  </a:lnTo>
                  <a:close/>
                </a:path>
              </a:pathLst>
            </a:custGeom>
            <a:solidFill>
              <a:srgbClr val="2391A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6669" cy="997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49231" y="543404"/>
            <a:ext cx="8132965" cy="2725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0"/>
              </a:lnSpc>
            </a:pPr>
            <a:r>
              <a:rPr lang="en-US" b="true" sz="5036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WIN RATE VS. RUNNER-UP PERFORMANCE – SCATTER PLOT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316516"/>
            <a:ext cx="6224764" cy="4677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22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Insights:</a:t>
            </a:r>
          </a:p>
          <a:p>
            <a:pPr algn="l" marL="481110" indent="-240555" lvl="1">
              <a:lnSpc>
                <a:spcPts val="3119"/>
              </a:lnSpc>
              <a:buFont typeface="Arial"/>
              <a:buChar char="•"/>
            </a:pPr>
            <a:r>
              <a:rPr lang="en-US" b="true" sz="222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Novak Djokovic</a:t>
            </a:r>
            <a:r>
              <a:rPr lang="en-US" sz="22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&amp; </a:t>
            </a:r>
            <a:r>
              <a:rPr lang="en-US" b="true" sz="222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Margaret Court</a:t>
            </a:r>
            <a:r>
              <a:rPr lang="en-US" sz="22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22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had the highest win rates in finals.</a:t>
            </a:r>
          </a:p>
          <a:p>
            <a:pPr algn="l" marL="481110" indent="-240555" lvl="1">
              <a:lnSpc>
                <a:spcPts val="3119"/>
              </a:lnSpc>
              <a:buFont typeface="Arial"/>
              <a:buChar char="•"/>
            </a:pPr>
            <a:r>
              <a:rPr lang="en-US" sz="22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Certain runner-ups (e.g., </a:t>
            </a:r>
            <a:r>
              <a:rPr lang="en-US" b="true" sz="222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Andy Murray</a:t>
            </a:r>
            <a:r>
              <a:rPr lang="en-US" sz="22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 faced the same champion multiple times, showing a strong rivalry.</a:t>
            </a:r>
          </a:p>
          <a:p>
            <a:pPr algn="l" marL="481110" indent="-240555" lvl="1">
              <a:lnSpc>
                <a:spcPts val="3119"/>
              </a:lnSpc>
              <a:buFont typeface="Arial"/>
              <a:buChar char="•"/>
            </a:pPr>
            <a:r>
              <a:rPr lang="en-US" sz="22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Some champions, d</a:t>
            </a:r>
            <a:r>
              <a:rPr lang="en-US" b="true" sz="222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espite having more titles, had lower win rates</a:t>
            </a:r>
            <a:r>
              <a:rPr lang="en-US" sz="22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(e.g., </a:t>
            </a:r>
            <a:r>
              <a:rPr lang="en-US" b="true" sz="222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Roy Emerson).</a:t>
            </a:r>
          </a:p>
          <a:p>
            <a:pPr algn="l">
              <a:lnSpc>
                <a:spcPts val="3119"/>
              </a:lnSpc>
            </a:pPr>
          </a:p>
          <a:p>
            <a:pPr algn="l">
              <a:lnSpc>
                <a:spcPts val="3119"/>
              </a:lnSpc>
            </a:pPr>
          </a:p>
          <a:p>
            <a:pPr algn="l">
              <a:lnSpc>
                <a:spcPts val="311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8682196" y="0"/>
            <a:ext cx="9605804" cy="10287000"/>
            <a:chOff x="0" y="0"/>
            <a:chExt cx="12807738" cy="1371600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/>
            <a:srcRect l="18491" t="0" r="19178" b="0"/>
            <a:stretch>
              <a:fillRect/>
            </a:stretch>
          </p:blipFill>
          <p:spPr>
            <a:xfrm flipH="false" flipV="false">
              <a:off x="0" y="0"/>
              <a:ext cx="12807738" cy="13716000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0">
            <a:off x="7796371" y="5143500"/>
            <a:ext cx="1771650" cy="1771650"/>
          </a:xfrm>
          <a:custGeom>
            <a:avLst/>
            <a:gdLst/>
            <a:ahLst/>
            <a:cxnLst/>
            <a:rect r="r" b="b" t="t" l="l"/>
            <a:pathLst>
              <a:path h="1771650" w="1771650">
                <a:moveTo>
                  <a:pt x="0" y="0"/>
                </a:moveTo>
                <a:lnTo>
                  <a:pt x="1771650" y="0"/>
                </a:lnTo>
                <a:lnTo>
                  <a:pt x="1771650" y="1771650"/>
                </a:lnTo>
                <a:lnTo>
                  <a:pt x="0" y="1771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14953122" y="9962728"/>
            <a:ext cx="3052171" cy="0"/>
          </a:xfrm>
          <a:prstGeom prst="line">
            <a:avLst/>
          </a:prstGeom>
          <a:ln cap="flat" w="1047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61143" cy="13845857"/>
          </a:xfrm>
          <a:custGeom>
            <a:avLst/>
            <a:gdLst/>
            <a:ahLst/>
            <a:cxnLst/>
            <a:rect r="r" b="b" t="t" l="l"/>
            <a:pathLst>
              <a:path h="13845857" w="18461143">
                <a:moveTo>
                  <a:pt x="0" y="0"/>
                </a:moveTo>
                <a:lnTo>
                  <a:pt x="18461143" y="0"/>
                </a:lnTo>
                <a:lnTo>
                  <a:pt x="18461143" y="13845857"/>
                </a:lnTo>
                <a:lnTo>
                  <a:pt x="0" y="13845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6617" y="247301"/>
            <a:ext cx="16640418" cy="9776246"/>
          </a:xfrm>
          <a:custGeom>
            <a:avLst/>
            <a:gdLst/>
            <a:ahLst/>
            <a:cxnLst/>
            <a:rect r="r" b="b" t="t" l="l"/>
            <a:pathLst>
              <a:path h="9776246" w="16640418">
                <a:moveTo>
                  <a:pt x="0" y="0"/>
                </a:moveTo>
                <a:lnTo>
                  <a:pt x="16640418" y="0"/>
                </a:lnTo>
                <a:lnTo>
                  <a:pt x="16640418" y="9776246"/>
                </a:lnTo>
                <a:lnTo>
                  <a:pt x="0" y="9776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91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49677" y="-885825"/>
            <a:ext cx="1771650" cy="1771650"/>
          </a:xfrm>
          <a:custGeom>
            <a:avLst/>
            <a:gdLst/>
            <a:ahLst/>
            <a:cxnLst/>
            <a:rect r="r" b="b" t="t" l="l"/>
            <a:pathLst>
              <a:path h="1771650" w="1771650">
                <a:moveTo>
                  <a:pt x="0" y="0"/>
                </a:moveTo>
                <a:lnTo>
                  <a:pt x="1771650" y="0"/>
                </a:lnTo>
                <a:lnTo>
                  <a:pt x="1771650" y="1771650"/>
                </a:lnTo>
                <a:lnTo>
                  <a:pt x="0" y="1771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02175" y="1922902"/>
            <a:ext cx="1771650" cy="1771650"/>
          </a:xfrm>
          <a:custGeom>
            <a:avLst/>
            <a:gdLst/>
            <a:ahLst/>
            <a:cxnLst/>
            <a:rect r="r" b="b" t="t" l="l"/>
            <a:pathLst>
              <a:path h="1771650" w="1771650">
                <a:moveTo>
                  <a:pt x="0" y="0"/>
                </a:moveTo>
                <a:lnTo>
                  <a:pt x="1771650" y="0"/>
                </a:lnTo>
                <a:lnTo>
                  <a:pt x="1771650" y="1771650"/>
                </a:lnTo>
                <a:lnTo>
                  <a:pt x="0" y="1771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91366" y="3022407"/>
            <a:ext cx="1771650" cy="1771650"/>
          </a:xfrm>
          <a:custGeom>
            <a:avLst/>
            <a:gdLst/>
            <a:ahLst/>
            <a:cxnLst/>
            <a:rect r="r" b="b" t="t" l="l"/>
            <a:pathLst>
              <a:path h="1771650" w="1771650">
                <a:moveTo>
                  <a:pt x="0" y="0"/>
                </a:moveTo>
                <a:lnTo>
                  <a:pt x="1771650" y="0"/>
                </a:lnTo>
                <a:lnTo>
                  <a:pt x="1771650" y="1771650"/>
                </a:lnTo>
                <a:lnTo>
                  <a:pt x="0" y="1771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99760" y="8766237"/>
            <a:ext cx="1771650" cy="1771650"/>
          </a:xfrm>
          <a:custGeom>
            <a:avLst/>
            <a:gdLst/>
            <a:ahLst/>
            <a:cxnLst/>
            <a:rect r="r" b="b" t="t" l="l"/>
            <a:pathLst>
              <a:path h="1771650" w="1771650">
                <a:moveTo>
                  <a:pt x="0" y="0"/>
                </a:moveTo>
                <a:lnTo>
                  <a:pt x="1771650" y="0"/>
                </a:lnTo>
                <a:lnTo>
                  <a:pt x="1771650" y="1771650"/>
                </a:lnTo>
                <a:lnTo>
                  <a:pt x="0" y="1771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86741" y="4650497"/>
            <a:ext cx="11301259" cy="5636503"/>
          </a:xfrm>
          <a:custGeom>
            <a:avLst/>
            <a:gdLst/>
            <a:ahLst/>
            <a:cxnLst/>
            <a:rect r="r" b="b" t="t" l="l"/>
            <a:pathLst>
              <a:path h="5636503" w="11301259">
                <a:moveTo>
                  <a:pt x="0" y="0"/>
                </a:moveTo>
                <a:lnTo>
                  <a:pt x="11301259" y="0"/>
                </a:lnTo>
                <a:lnTo>
                  <a:pt x="11301259" y="5636503"/>
                </a:lnTo>
                <a:lnTo>
                  <a:pt x="0" y="56365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4291" y="829148"/>
            <a:ext cx="11768211" cy="1126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6"/>
              </a:lnSpc>
            </a:pPr>
            <a:r>
              <a:rPr lang="en-US" b="true" sz="5054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PARALLEL COORDINATE CHART – LONG-TERM CONSISTENCY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8972" y="2028276"/>
            <a:ext cx="10438849" cy="3115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22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Insights:</a:t>
            </a:r>
          </a:p>
          <a:p>
            <a:pPr algn="l" marL="481110" indent="-240555" lvl="1">
              <a:lnSpc>
                <a:spcPts val="3119"/>
              </a:lnSpc>
              <a:buFont typeface="Arial"/>
              <a:buChar char="•"/>
            </a:pPr>
            <a:r>
              <a:rPr lang="en-US" b="true" sz="222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Margaret Court &amp; Novak Djokovic </a:t>
            </a:r>
            <a:r>
              <a:rPr lang="en-US" sz="22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were the most consistent players across all metrics.</a:t>
            </a:r>
          </a:p>
          <a:p>
            <a:pPr algn="l" marL="481110" indent="-240555" lvl="1">
              <a:lnSpc>
                <a:spcPts val="3119"/>
              </a:lnSpc>
              <a:buFont typeface="Arial"/>
              <a:buChar char="•"/>
            </a:pPr>
            <a:r>
              <a:rPr lang="en-US" b="true" sz="222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</a:t>
            </a:r>
            <a:r>
              <a:rPr lang="en-US" b="true" sz="222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ome players had high total wins but lower win rates (e.g., Esna Boyd, 14.29%).</a:t>
            </a:r>
          </a:p>
          <a:p>
            <a:pPr algn="l" marL="481110" indent="-240555" lvl="1">
              <a:lnSpc>
                <a:spcPts val="3119"/>
              </a:lnSpc>
              <a:buFont typeface="Arial"/>
              <a:buChar char="•"/>
            </a:pPr>
            <a:r>
              <a:rPr lang="en-US" sz="22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highlights </a:t>
            </a:r>
            <a:r>
              <a:rPr lang="en-US" b="true" sz="222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which players maintained high performance over multiple years.</a:t>
            </a:r>
          </a:p>
          <a:p>
            <a:pPr algn="l">
              <a:lnSpc>
                <a:spcPts val="311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91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363459" cy="5505304"/>
            <a:chOff x="0" y="0"/>
            <a:chExt cx="12484612" cy="734040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8092" r="0" b="8092"/>
            <a:stretch>
              <a:fillRect/>
            </a:stretch>
          </p:blipFill>
          <p:spPr>
            <a:xfrm flipH="false" flipV="false">
              <a:off x="0" y="0"/>
              <a:ext cx="12484612" cy="734040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363459" y="2862304"/>
            <a:ext cx="8924541" cy="7424696"/>
            <a:chOff x="0" y="0"/>
            <a:chExt cx="2350496" cy="19554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50496" cy="1955475"/>
            </a:xfrm>
            <a:custGeom>
              <a:avLst/>
              <a:gdLst/>
              <a:ahLst/>
              <a:cxnLst/>
              <a:rect r="r" b="b" t="t" l="l"/>
              <a:pathLst>
                <a:path h="1955475" w="2350496">
                  <a:moveTo>
                    <a:pt x="0" y="0"/>
                  </a:moveTo>
                  <a:lnTo>
                    <a:pt x="2350496" y="0"/>
                  </a:lnTo>
                  <a:lnTo>
                    <a:pt x="2350496" y="1955475"/>
                  </a:lnTo>
                  <a:lnTo>
                    <a:pt x="0" y="1955475"/>
                  </a:lnTo>
                  <a:close/>
                </a:path>
              </a:pathLst>
            </a:custGeom>
            <a:solidFill>
              <a:srgbClr val="FD722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350496" cy="1993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68744" y="5329735"/>
            <a:ext cx="9532202" cy="5976988"/>
          </a:xfrm>
          <a:custGeom>
            <a:avLst/>
            <a:gdLst/>
            <a:ahLst/>
            <a:cxnLst/>
            <a:rect r="r" b="b" t="t" l="l"/>
            <a:pathLst>
              <a:path h="5976988" w="9532202">
                <a:moveTo>
                  <a:pt x="0" y="0"/>
                </a:moveTo>
                <a:lnTo>
                  <a:pt x="9532203" y="0"/>
                </a:lnTo>
                <a:lnTo>
                  <a:pt x="9532203" y="5976988"/>
                </a:lnTo>
                <a:lnTo>
                  <a:pt x="0" y="5976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63" r="0" b="-306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77634" y="4443910"/>
            <a:ext cx="1771650" cy="1771650"/>
          </a:xfrm>
          <a:custGeom>
            <a:avLst/>
            <a:gdLst/>
            <a:ahLst/>
            <a:cxnLst/>
            <a:rect r="r" b="b" t="t" l="l"/>
            <a:pathLst>
              <a:path h="1771650" w="1771650">
                <a:moveTo>
                  <a:pt x="0" y="0"/>
                </a:moveTo>
                <a:lnTo>
                  <a:pt x="1771650" y="0"/>
                </a:lnTo>
                <a:lnTo>
                  <a:pt x="1771650" y="1771650"/>
                </a:lnTo>
                <a:lnTo>
                  <a:pt x="0" y="1771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44000" y="450740"/>
            <a:ext cx="8568947" cy="2065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4"/>
              </a:lnSpc>
            </a:pPr>
            <a:r>
              <a:rPr lang="en-US" b="true" sz="4754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BEST PLAYER IN AUSTRALIAN OPEN HISTORY – THE FINAL VERDICT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49284" y="3713910"/>
            <a:ext cx="7696553" cy="389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22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Data-Driven Conclusion:</a:t>
            </a:r>
          </a:p>
          <a:p>
            <a:pPr algn="l" marL="481110" indent="-240555" lvl="1">
              <a:lnSpc>
                <a:spcPts val="3119"/>
              </a:lnSpc>
              <a:buFont typeface="Arial"/>
              <a:buChar char="•"/>
            </a:pPr>
            <a:r>
              <a:rPr lang="en-US" b="true" sz="222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Margaret Court (11 Titles)</a:t>
            </a:r>
            <a:r>
              <a:rPr lang="en-US" sz="22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is statistically the greatest player, leading in total wins &amp; match dominance.</a:t>
            </a:r>
          </a:p>
          <a:p>
            <a:pPr algn="l" marL="481110" indent="-240555" lvl="1">
              <a:lnSpc>
                <a:spcPts val="3119"/>
              </a:lnSpc>
              <a:buFont typeface="Arial"/>
              <a:buChar char="•"/>
            </a:pPr>
            <a:r>
              <a:rPr lang="en-US" b="true" sz="222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Novak Djokovic (10 Titles)</a:t>
            </a:r>
            <a:r>
              <a:rPr lang="en-US" sz="22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remains undefeated in finals, making him the greatest modern-era player.</a:t>
            </a:r>
          </a:p>
          <a:p>
            <a:pPr algn="l" marL="481110" indent="-240555" lvl="1">
              <a:lnSpc>
                <a:spcPts val="3119"/>
              </a:lnSpc>
              <a:buFont typeface="Arial"/>
              <a:buChar char="•"/>
            </a:pPr>
            <a:r>
              <a:rPr lang="en-US" sz="22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choice between them depends on era-based dominance vs. consistency across decades.</a:t>
            </a:r>
          </a:p>
          <a:p>
            <a:pPr algn="l">
              <a:lnSpc>
                <a:spcPts val="311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91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95620" y="4445102"/>
            <a:ext cx="12696760" cy="1958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37"/>
              </a:lnSpc>
            </a:pPr>
            <a:r>
              <a:rPr lang="en-US" b="true" sz="16592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THANKS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749677" y="-885825"/>
            <a:ext cx="1771650" cy="1771650"/>
          </a:xfrm>
          <a:custGeom>
            <a:avLst/>
            <a:gdLst/>
            <a:ahLst/>
            <a:cxnLst/>
            <a:rect r="r" b="b" t="t" l="l"/>
            <a:pathLst>
              <a:path h="1771650" w="1771650">
                <a:moveTo>
                  <a:pt x="0" y="0"/>
                </a:moveTo>
                <a:lnTo>
                  <a:pt x="1771650" y="0"/>
                </a:lnTo>
                <a:lnTo>
                  <a:pt x="1771650" y="1771650"/>
                </a:lnTo>
                <a:lnTo>
                  <a:pt x="0" y="1771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29730" y="5456370"/>
            <a:ext cx="1771650" cy="1771650"/>
          </a:xfrm>
          <a:custGeom>
            <a:avLst/>
            <a:gdLst/>
            <a:ahLst/>
            <a:cxnLst/>
            <a:rect r="r" b="b" t="t" l="l"/>
            <a:pathLst>
              <a:path h="1771650" w="1771650">
                <a:moveTo>
                  <a:pt x="0" y="0"/>
                </a:moveTo>
                <a:lnTo>
                  <a:pt x="1771650" y="0"/>
                </a:lnTo>
                <a:lnTo>
                  <a:pt x="1771650" y="1771650"/>
                </a:lnTo>
                <a:lnTo>
                  <a:pt x="0" y="1771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06555" y="9401175"/>
            <a:ext cx="1771650" cy="1771650"/>
          </a:xfrm>
          <a:custGeom>
            <a:avLst/>
            <a:gdLst/>
            <a:ahLst/>
            <a:cxnLst/>
            <a:rect r="r" b="b" t="t" l="l"/>
            <a:pathLst>
              <a:path h="1771650" w="1771650">
                <a:moveTo>
                  <a:pt x="0" y="0"/>
                </a:moveTo>
                <a:lnTo>
                  <a:pt x="1771650" y="0"/>
                </a:lnTo>
                <a:lnTo>
                  <a:pt x="1771650" y="1771650"/>
                </a:lnTo>
                <a:lnTo>
                  <a:pt x="0" y="1771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91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082605"/>
            <a:ext cx="8751983" cy="6204395"/>
            <a:chOff x="0" y="0"/>
            <a:chExt cx="11669311" cy="827252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121" t="21584" r="14184" b="38413"/>
            <a:stretch>
              <a:fillRect/>
            </a:stretch>
          </p:blipFill>
          <p:spPr>
            <a:xfrm flipH="false" flipV="false">
              <a:off x="0" y="0"/>
              <a:ext cx="11669311" cy="827252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751983" y="0"/>
            <a:ext cx="9536017" cy="10287000"/>
            <a:chOff x="0" y="0"/>
            <a:chExt cx="2511544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1154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11544">
                  <a:moveTo>
                    <a:pt x="0" y="0"/>
                  </a:moveTo>
                  <a:lnTo>
                    <a:pt x="2511544" y="0"/>
                  </a:lnTo>
                  <a:lnTo>
                    <a:pt x="251154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D722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11544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126277" y="-483423"/>
            <a:ext cx="1771650" cy="1771650"/>
          </a:xfrm>
          <a:custGeom>
            <a:avLst/>
            <a:gdLst/>
            <a:ahLst/>
            <a:cxnLst/>
            <a:rect r="r" b="b" t="t" l="l"/>
            <a:pathLst>
              <a:path h="1771650" w="1771650">
                <a:moveTo>
                  <a:pt x="0" y="0"/>
                </a:moveTo>
                <a:lnTo>
                  <a:pt x="1771650" y="0"/>
                </a:lnTo>
                <a:lnTo>
                  <a:pt x="1771650" y="1771650"/>
                </a:lnTo>
                <a:lnTo>
                  <a:pt x="0" y="1771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67197" y="5143500"/>
            <a:ext cx="1771650" cy="1771650"/>
          </a:xfrm>
          <a:custGeom>
            <a:avLst/>
            <a:gdLst/>
            <a:ahLst/>
            <a:cxnLst/>
            <a:rect r="r" b="b" t="t" l="l"/>
            <a:pathLst>
              <a:path h="1771650" w="1771650">
                <a:moveTo>
                  <a:pt x="0" y="0"/>
                </a:moveTo>
                <a:lnTo>
                  <a:pt x="1771650" y="0"/>
                </a:lnTo>
                <a:lnTo>
                  <a:pt x="1771650" y="1771650"/>
                </a:lnTo>
                <a:lnTo>
                  <a:pt x="0" y="1771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402175" y="7100497"/>
            <a:ext cx="1771650" cy="1771650"/>
          </a:xfrm>
          <a:custGeom>
            <a:avLst/>
            <a:gdLst/>
            <a:ahLst/>
            <a:cxnLst/>
            <a:rect r="r" b="b" t="t" l="l"/>
            <a:pathLst>
              <a:path h="1771650" w="1771650">
                <a:moveTo>
                  <a:pt x="0" y="0"/>
                </a:moveTo>
                <a:lnTo>
                  <a:pt x="1771650" y="0"/>
                </a:lnTo>
                <a:lnTo>
                  <a:pt x="1771650" y="1771650"/>
                </a:lnTo>
                <a:lnTo>
                  <a:pt x="0" y="1771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31481" y="2908885"/>
            <a:ext cx="1771650" cy="1771650"/>
          </a:xfrm>
          <a:custGeom>
            <a:avLst/>
            <a:gdLst/>
            <a:ahLst/>
            <a:cxnLst/>
            <a:rect r="r" b="b" t="t" l="l"/>
            <a:pathLst>
              <a:path h="1771650" w="1771650">
                <a:moveTo>
                  <a:pt x="0" y="0"/>
                </a:moveTo>
                <a:lnTo>
                  <a:pt x="1771650" y="0"/>
                </a:lnTo>
                <a:lnTo>
                  <a:pt x="1771650" y="1771650"/>
                </a:lnTo>
                <a:lnTo>
                  <a:pt x="0" y="1771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49806" y="413889"/>
            <a:ext cx="6704768" cy="352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9"/>
              </a:lnSpc>
            </a:pPr>
            <a:r>
              <a:rPr lang="en-US" b="true" sz="6299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INTRODUCTION &amp; PROJECT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84106" y="1432201"/>
            <a:ext cx="6946026" cy="358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Australian Open is one of the four Grand Slam tournaments, with a rich history spanning over </a:t>
            </a:r>
            <a:r>
              <a:rPr lang="en-US" b="true" sz="23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120 years</a:t>
            </a: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</a:t>
            </a: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analysis explores </a:t>
            </a:r>
            <a:r>
              <a:rPr lang="en-US" b="true" sz="23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patterns in champions' performance, nationality dominance, gender-based trends, and win rates.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goal: </a:t>
            </a:r>
            <a:r>
              <a:rPr lang="en-US" b="true" sz="23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Derive actionable insights from historical data</a:t>
            </a: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using Excel &amp; Tableau.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81409" y="5748803"/>
            <a:ext cx="6704768" cy="48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b="true" sz="270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TOOLS &amp; TECHNOLOGIES USED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281409" y="6446031"/>
            <a:ext cx="1351769" cy="1351769"/>
          </a:xfrm>
          <a:custGeom>
            <a:avLst/>
            <a:gdLst/>
            <a:ahLst/>
            <a:cxnLst/>
            <a:rect r="r" b="b" t="t" l="l"/>
            <a:pathLst>
              <a:path h="1351769" w="1351769">
                <a:moveTo>
                  <a:pt x="0" y="0"/>
                </a:moveTo>
                <a:lnTo>
                  <a:pt x="1351770" y="0"/>
                </a:lnTo>
                <a:lnTo>
                  <a:pt x="1351770" y="1351769"/>
                </a:lnTo>
                <a:lnTo>
                  <a:pt x="0" y="13517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072529" y="8007937"/>
            <a:ext cx="1769530" cy="990937"/>
          </a:xfrm>
          <a:custGeom>
            <a:avLst/>
            <a:gdLst/>
            <a:ahLst/>
            <a:cxnLst/>
            <a:rect r="r" b="b" t="t" l="l"/>
            <a:pathLst>
              <a:path h="990937" w="1769530">
                <a:moveTo>
                  <a:pt x="0" y="0"/>
                </a:moveTo>
                <a:lnTo>
                  <a:pt x="1769530" y="0"/>
                </a:lnTo>
                <a:lnTo>
                  <a:pt x="1769530" y="990937"/>
                </a:lnTo>
                <a:lnTo>
                  <a:pt x="0" y="9909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050939" y="6883327"/>
            <a:ext cx="6790770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EXCEL </a:t>
            </a: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– DATA CLEANING &amp; TRANSFORMATION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50939" y="7949273"/>
            <a:ext cx="6790770" cy="1577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TABLEAU</a:t>
            </a: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– DATA VISUALIZATION (TREEMAPS, GEO MAPS, SCATTER PLOTS, PARALLEL COORDINATES)</a:t>
            </a:r>
          </a:p>
          <a:p>
            <a:pPr algn="l">
              <a:lnSpc>
                <a:spcPts val="315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7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682196" cy="3641186"/>
            <a:chOff x="0" y="0"/>
            <a:chExt cx="2286669" cy="9589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6669" cy="958996"/>
            </a:xfrm>
            <a:custGeom>
              <a:avLst/>
              <a:gdLst/>
              <a:ahLst/>
              <a:cxnLst/>
              <a:rect r="r" b="b" t="t" l="l"/>
              <a:pathLst>
                <a:path h="958996" w="2286669">
                  <a:moveTo>
                    <a:pt x="0" y="0"/>
                  </a:moveTo>
                  <a:lnTo>
                    <a:pt x="2286669" y="0"/>
                  </a:lnTo>
                  <a:lnTo>
                    <a:pt x="2286669" y="958996"/>
                  </a:lnTo>
                  <a:lnTo>
                    <a:pt x="0" y="958996"/>
                  </a:lnTo>
                  <a:close/>
                </a:path>
              </a:pathLst>
            </a:custGeom>
            <a:solidFill>
              <a:srgbClr val="2391A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6669" cy="997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682196" y="0"/>
            <a:ext cx="9605804" cy="10287000"/>
            <a:chOff x="0" y="0"/>
            <a:chExt cx="12807738" cy="13716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8491" t="0" r="19178" b="0"/>
            <a:stretch>
              <a:fillRect/>
            </a:stretch>
          </p:blipFill>
          <p:spPr>
            <a:xfrm flipH="false" flipV="false">
              <a:off x="0" y="0"/>
              <a:ext cx="12807738" cy="13716000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8258175" y="5143500"/>
            <a:ext cx="1771650" cy="1771650"/>
          </a:xfrm>
          <a:custGeom>
            <a:avLst/>
            <a:gdLst/>
            <a:ahLst/>
            <a:cxnLst/>
            <a:rect r="r" b="b" t="t" l="l"/>
            <a:pathLst>
              <a:path h="1771650" w="1771650">
                <a:moveTo>
                  <a:pt x="0" y="0"/>
                </a:moveTo>
                <a:lnTo>
                  <a:pt x="1771650" y="0"/>
                </a:lnTo>
                <a:lnTo>
                  <a:pt x="1771650" y="1771650"/>
                </a:lnTo>
                <a:lnTo>
                  <a:pt x="0" y="1771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28716" y="945466"/>
            <a:ext cx="6224764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5000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DATASET SUMMARY &amp; DATA CLEANING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316516"/>
            <a:ext cx="6224764" cy="545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22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Records Analyzed: </a:t>
            </a:r>
            <a:r>
              <a:rPr lang="en-US" sz="22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210 matches (Men’s &amp; Women’s finals)</a:t>
            </a:r>
          </a:p>
          <a:p>
            <a:pPr algn="l" marL="481110" indent="-240555" lvl="1">
              <a:lnSpc>
                <a:spcPts val="3119"/>
              </a:lnSpc>
              <a:buFont typeface="Arial"/>
              <a:buChar char="•"/>
            </a:pPr>
            <a:r>
              <a:rPr lang="en-US" b="true" sz="222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Attributes: </a:t>
            </a:r>
            <a:r>
              <a:rPr lang="en-US" sz="22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Year, Champion, Nationality, Score, Win Rate, Seeding, Match Duration</a:t>
            </a:r>
          </a:p>
          <a:p>
            <a:pPr algn="l" marL="481110" indent="-240555" lvl="1">
              <a:lnSpc>
                <a:spcPts val="3119"/>
              </a:lnSpc>
              <a:buFont typeface="Arial"/>
              <a:buChar char="•"/>
            </a:pPr>
            <a:r>
              <a:rPr lang="en-US" b="true" sz="222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Cleaning Steps:</a:t>
            </a:r>
          </a:p>
          <a:p>
            <a:pPr algn="l" marL="962220" indent="-320740" lvl="2">
              <a:lnSpc>
                <a:spcPts val="3119"/>
              </a:lnSpc>
              <a:buFont typeface="Arial"/>
              <a:buChar char="⚬"/>
            </a:pPr>
            <a:r>
              <a:rPr lang="en-US" sz="22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Handled missing values (Champion Seed, Match Duration, etc.)</a:t>
            </a:r>
          </a:p>
          <a:p>
            <a:pPr algn="l" marL="962220" indent="-320740" lvl="2">
              <a:lnSpc>
                <a:spcPts val="3119"/>
              </a:lnSpc>
              <a:buFont typeface="Arial"/>
              <a:buChar char="⚬"/>
            </a:pPr>
            <a:r>
              <a:rPr lang="en-US" sz="22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Standardized country names (e.g., Yugoslavia → Serbia)</a:t>
            </a:r>
          </a:p>
          <a:p>
            <a:pPr algn="l" marL="962220" indent="-320740" lvl="2">
              <a:lnSpc>
                <a:spcPts val="3119"/>
              </a:lnSpc>
              <a:buFont typeface="Arial"/>
              <a:buChar char="⚬"/>
            </a:pPr>
            <a:r>
              <a:rPr lang="en-US" sz="22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Computed </a:t>
            </a:r>
            <a:r>
              <a:rPr lang="en-US" b="true" sz="222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Win Rates &amp; Performance Metrics</a:t>
            </a:r>
          </a:p>
          <a:p>
            <a:pPr algn="l">
              <a:lnSpc>
                <a:spcPts val="3119"/>
              </a:lnSpc>
            </a:pPr>
          </a:p>
          <a:p>
            <a:pPr algn="l">
              <a:lnSpc>
                <a:spcPts val="311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91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49677" y="-885825"/>
            <a:ext cx="1771650" cy="1771650"/>
          </a:xfrm>
          <a:custGeom>
            <a:avLst/>
            <a:gdLst/>
            <a:ahLst/>
            <a:cxnLst/>
            <a:rect r="r" b="b" t="t" l="l"/>
            <a:pathLst>
              <a:path h="1771650" w="1771650">
                <a:moveTo>
                  <a:pt x="0" y="0"/>
                </a:moveTo>
                <a:lnTo>
                  <a:pt x="1771650" y="0"/>
                </a:lnTo>
                <a:lnTo>
                  <a:pt x="1771650" y="1771650"/>
                </a:lnTo>
                <a:lnTo>
                  <a:pt x="0" y="1771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02175" y="1922902"/>
            <a:ext cx="1771650" cy="1771650"/>
          </a:xfrm>
          <a:custGeom>
            <a:avLst/>
            <a:gdLst/>
            <a:ahLst/>
            <a:cxnLst/>
            <a:rect r="r" b="b" t="t" l="l"/>
            <a:pathLst>
              <a:path h="1771650" w="1771650">
                <a:moveTo>
                  <a:pt x="0" y="0"/>
                </a:moveTo>
                <a:lnTo>
                  <a:pt x="1771650" y="0"/>
                </a:lnTo>
                <a:lnTo>
                  <a:pt x="1771650" y="1771650"/>
                </a:lnTo>
                <a:lnTo>
                  <a:pt x="0" y="1771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91366" y="3022407"/>
            <a:ext cx="1771650" cy="1771650"/>
          </a:xfrm>
          <a:custGeom>
            <a:avLst/>
            <a:gdLst/>
            <a:ahLst/>
            <a:cxnLst/>
            <a:rect r="r" b="b" t="t" l="l"/>
            <a:pathLst>
              <a:path h="1771650" w="1771650">
                <a:moveTo>
                  <a:pt x="0" y="0"/>
                </a:moveTo>
                <a:lnTo>
                  <a:pt x="1771650" y="0"/>
                </a:lnTo>
                <a:lnTo>
                  <a:pt x="1771650" y="1771650"/>
                </a:lnTo>
                <a:lnTo>
                  <a:pt x="0" y="1771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57275"/>
            <a:ext cx="11768211" cy="1126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6"/>
              </a:lnSpc>
            </a:pPr>
            <a:r>
              <a:rPr lang="en-US" b="true" sz="5054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THE MOST DOMINANT PLAYERS – TREEMAP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326808"/>
            <a:ext cx="10438849" cy="3115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22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Insights:</a:t>
            </a:r>
          </a:p>
          <a:p>
            <a:pPr algn="l" marL="481110" indent="-240555" lvl="1">
              <a:lnSpc>
                <a:spcPts val="3119"/>
              </a:lnSpc>
              <a:buFont typeface="Arial"/>
              <a:buChar char="•"/>
            </a:pPr>
            <a:r>
              <a:rPr lang="en-US" b="true" sz="222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Margaret Court (11 Titles) </a:t>
            </a:r>
            <a:r>
              <a:rPr lang="en-US" sz="22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 the most successful player in Australian Open history.</a:t>
            </a:r>
          </a:p>
          <a:p>
            <a:pPr algn="l" marL="481110" indent="-240555" lvl="1">
              <a:lnSpc>
                <a:spcPts val="3119"/>
              </a:lnSpc>
              <a:buFont typeface="Arial"/>
              <a:buChar char="•"/>
            </a:pPr>
            <a:r>
              <a:rPr lang="en-US" b="true" sz="222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Novak Djokovic (10 Titles) </a:t>
            </a:r>
            <a:r>
              <a:rPr lang="en-US" sz="22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leads the modern era.</a:t>
            </a:r>
          </a:p>
          <a:p>
            <a:pPr algn="l" marL="481110" indent="-240555" lvl="1">
              <a:lnSpc>
                <a:spcPts val="3119"/>
              </a:lnSpc>
              <a:buFont typeface="Arial"/>
              <a:buChar char="•"/>
            </a:pPr>
            <a:r>
              <a:rPr lang="en-US" sz="22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b="true" sz="222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erena Williams &amp; Roger Federer (7 &amp; 6 Titles)</a:t>
            </a:r>
            <a:r>
              <a:rPr lang="en-US" sz="22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also dominate.</a:t>
            </a:r>
          </a:p>
          <a:p>
            <a:pPr algn="l" marL="481110" indent="-240555" lvl="1">
              <a:lnSpc>
                <a:spcPts val="3119"/>
              </a:lnSpc>
              <a:buFont typeface="Arial"/>
              <a:buChar char="•"/>
            </a:pPr>
            <a:r>
              <a:rPr lang="en-US" sz="22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Australian players have historically been the most dominant in the tournament.</a:t>
            </a:r>
          </a:p>
          <a:p>
            <a:pPr algn="l">
              <a:lnSpc>
                <a:spcPts val="311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924575" y="5331817"/>
            <a:ext cx="14363425" cy="4955183"/>
          </a:xfrm>
          <a:custGeom>
            <a:avLst/>
            <a:gdLst/>
            <a:ahLst/>
            <a:cxnLst/>
            <a:rect r="r" b="b" t="t" l="l"/>
            <a:pathLst>
              <a:path h="4955183" w="14363425">
                <a:moveTo>
                  <a:pt x="0" y="0"/>
                </a:moveTo>
                <a:lnTo>
                  <a:pt x="14363425" y="0"/>
                </a:lnTo>
                <a:lnTo>
                  <a:pt x="14363425" y="4955183"/>
                </a:lnTo>
                <a:lnTo>
                  <a:pt x="0" y="495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29" r="0" b="-1409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27054" y="8955441"/>
            <a:ext cx="1771650" cy="1771650"/>
          </a:xfrm>
          <a:custGeom>
            <a:avLst/>
            <a:gdLst/>
            <a:ahLst/>
            <a:cxnLst/>
            <a:rect r="r" b="b" t="t" l="l"/>
            <a:pathLst>
              <a:path h="1771650" w="1771650">
                <a:moveTo>
                  <a:pt x="0" y="0"/>
                </a:moveTo>
                <a:lnTo>
                  <a:pt x="1771650" y="0"/>
                </a:lnTo>
                <a:lnTo>
                  <a:pt x="1771650" y="1771650"/>
                </a:lnTo>
                <a:lnTo>
                  <a:pt x="0" y="1771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91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105376"/>
            <a:ext cx="18288000" cy="4181624"/>
            <a:chOff x="0" y="0"/>
            <a:chExt cx="4816593" cy="1101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01333"/>
            </a:xfrm>
            <a:custGeom>
              <a:avLst/>
              <a:gdLst/>
              <a:ahLst/>
              <a:cxnLst/>
              <a:rect r="r" b="b" t="t" l="l"/>
              <a:pathLst>
                <a:path h="1101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01333"/>
                  </a:lnTo>
                  <a:lnTo>
                    <a:pt x="0" y="1101333"/>
                  </a:lnTo>
                  <a:close/>
                </a:path>
              </a:pathLst>
            </a:custGeom>
            <a:solidFill>
              <a:srgbClr val="2391A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139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6105376"/>
            <a:chOff x="0" y="0"/>
            <a:chExt cx="24384000" cy="814050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54160" r="0" b="1028"/>
            <a:stretch>
              <a:fillRect/>
            </a:stretch>
          </p:blipFill>
          <p:spPr>
            <a:xfrm flipH="false" flipV="false">
              <a:off x="0" y="0"/>
              <a:ext cx="24384000" cy="8140501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695745" y="7077075"/>
            <a:ext cx="8345342" cy="150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6"/>
              </a:lnSpc>
            </a:pPr>
            <a:r>
              <a:rPr lang="en-US" b="true" sz="4554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CHAMPIONS BY TOTAL GAMES WON – DEEPER PERFORMANCE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10962" y="6230840"/>
            <a:ext cx="7348338" cy="3505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2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 Insights:</a:t>
            </a:r>
          </a:p>
          <a:p>
            <a:pPr algn="l" marL="481110" indent="-240555" lvl="1">
              <a:lnSpc>
                <a:spcPts val="3119"/>
              </a:lnSpc>
              <a:buFont typeface="Arial"/>
              <a:buChar char="•"/>
            </a:pPr>
            <a:r>
              <a:rPr lang="en-US" b="true" sz="222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Novak Djokovic (222 games won)</a:t>
            </a:r>
            <a:r>
              <a:rPr lang="en-US" sz="22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is the highest-performing champion.</a:t>
            </a:r>
          </a:p>
          <a:p>
            <a:pPr algn="l" marL="481110" indent="-240555" lvl="1">
              <a:lnSpc>
                <a:spcPts val="3119"/>
              </a:lnSpc>
              <a:buFont typeface="Arial"/>
              <a:buChar char="•"/>
            </a:pPr>
            <a:r>
              <a:rPr lang="en-US" sz="22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Margaret Court and Roy Emerson follow with 1</a:t>
            </a:r>
            <a:r>
              <a:rPr lang="en-US" b="true" sz="222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30+ games won.</a:t>
            </a:r>
          </a:p>
          <a:p>
            <a:pPr algn="l" marL="481110" indent="-240555" lvl="1">
              <a:lnSpc>
                <a:spcPts val="3119"/>
              </a:lnSpc>
              <a:buFont typeface="Arial"/>
              <a:buChar char="•"/>
            </a:pPr>
            <a:r>
              <a:rPr lang="en-US" sz="22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metric helps identify </a:t>
            </a:r>
            <a:r>
              <a:rPr lang="en-US" b="true" sz="222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not just titleholders, but those who sustained dominance in every match.</a:t>
            </a:r>
          </a:p>
          <a:p>
            <a:pPr algn="l">
              <a:lnSpc>
                <a:spcPts val="311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868416" y="9401175"/>
            <a:ext cx="1771650" cy="1771650"/>
          </a:xfrm>
          <a:custGeom>
            <a:avLst/>
            <a:gdLst/>
            <a:ahLst/>
            <a:cxnLst/>
            <a:rect r="r" b="b" t="t" l="l"/>
            <a:pathLst>
              <a:path h="1771650" w="1771650">
                <a:moveTo>
                  <a:pt x="0" y="0"/>
                </a:moveTo>
                <a:lnTo>
                  <a:pt x="1771650" y="0"/>
                </a:lnTo>
                <a:lnTo>
                  <a:pt x="1771650" y="1771650"/>
                </a:lnTo>
                <a:lnTo>
                  <a:pt x="0" y="1771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72350" y="5143500"/>
            <a:ext cx="1771650" cy="1771650"/>
          </a:xfrm>
          <a:custGeom>
            <a:avLst/>
            <a:gdLst/>
            <a:ahLst/>
            <a:cxnLst/>
            <a:rect r="r" b="b" t="t" l="l"/>
            <a:pathLst>
              <a:path h="1771650" w="1771650">
                <a:moveTo>
                  <a:pt x="0" y="0"/>
                </a:moveTo>
                <a:lnTo>
                  <a:pt x="1771650" y="0"/>
                </a:lnTo>
                <a:lnTo>
                  <a:pt x="1771650" y="1771650"/>
                </a:lnTo>
                <a:lnTo>
                  <a:pt x="0" y="1771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14207129" y="9684201"/>
            <a:ext cx="3052171" cy="0"/>
          </a:xfrm>
          <a:prstGeom prst="line">
            <a:avLst/>
          </a:prstGeom>
          <a:ln cap="flat" w="1047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61143" cy="13845857"/>
          </a:xfrm>
          <a:custGeom>
            <a:avLst/>
            <a:gdLst/>
            <a:ahLst/>
            <a:cxnLst/>
            <a:rect r="r" b="b" t="t" l="l"/>
            <a:pathLst>
              <a:path h="13845857" w="18461143">
                <a:moveTo>
                  <a:pt x="0" y="0"/>
                </a:moveTo>
                <a:lnTo>
                  <a:pt x="18461143" y="0"/>
                </a:lnTo>
                <a:lnTo>
                  <a:pt x="18461143" y="13845857"/>
                </a:lnTo>
                <a:lnTo>
                  <a:pt x="0" y="13845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934" y="770773"/>
            <a:ext cx="18190133" cy="8745454"/>
          </a:xfrm>
          <a:custGeom>
            <a:avLst/>
            <a:gdLst/>
            <a:ahLst/>
            <a:cxnLst/>
            <a:rect r="r" b="b" t="t" l="l"/>
            <a:pathLst>
              <a:path h="8745454" w="18190133">
                <a:moveTo>
                  <a:pt x="0" y="0"/>
                </a:moveTo>
                <a:lnTo>
                  <a:pt x="18190132" y="0"/>
                </a:lnTo>
                <a:lnTo>
                  <a:pt x="18190132" y="8745454"/>
                </a:lnTo>
                <a:lnTo>
                  <a:pt x="0" y="8745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" t="0" r="-59" b="-2819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91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88731" y="0"/>
            <a:ext cx="10899269" cy="6623753"/>
            <a:chOff x="0" y="0"/>
            <a:chExt cx="14532358" cy="883167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5425" r="0" b="14084"/>
            <a:stretch>
              <a:fillRect/>
            </a:stretch>
          </p:blipFill>
          <p:spPr>
            <a:xfrm flipH="false" flipV="false">
              <a:off x="0" y="0"/>
              <a:ext cx="14532358" cy="883167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7388731" cy="10287000"/>
            <a:chOff x="0" y="0"/>
            <a:chExt cx="194600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4600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946003">
                  <a:moveTo>
                    <a:pt x="0" y="0"/>
                  </a:moveTo>
                  <a:lnTo>
                    <a:pt x="1946003" y="0"/>
                  </a:lnTo>
                  <a:lnTo>
                    <a:pt x="19460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D722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4600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328162" y="5013562"/>
            <a:ext cx="2942783" cy="4114800"/>
          </a:xfrm>
          <a:custGeom>
            <a:avLst/>
            <a:gdLst/>
            <a:ahLst/>
            <a:cxnLst/>
            <a:rect r="r" b="b" t="t" l="l"/>
            <a:pathLst>
              <a:path h="4114800" w="2942783">
                <a:moveTo>
                  <a:pt x="0" y="0"/>
                </a:moveTo>
                <a:lnTo>
                  <a:pt x="2942783" y="0"/>
                </a:lnTo>
                <a:lnTo>
                  <a:pt x="294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22764" y="6322740"/>
            <a:ext cx="696628" cy="696628"/>
          </a:xfrm>
          <a:custGeom>
            <a:avLst/>
            <a:gdLst/>
            <a:ahLst/>
            <a:cxnLst/>
            <a:rect r="r" b="b" t="t" l="l"/>
            <a:pathLst>
              <a:path h="696628" w="696628">
                <a:moveTo>
                  <a:pt x="0" y="0"/>
                </a:moveTo>
                <a:lnTo>
                  <a:pt x="696629" y="0"/>
                </a:lnTo>
                <a:lnTo>
                  <a:pt x="696629" y="696628"/>
                </a:lnTo>
                <a:lnTo>
                  <a:pt x="0" y="6966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5791" y="12408"/>
            <a:ext cx="6406337" cy="4588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2"/>
              </a:lnSpc>
            </a:pPr>
            <a:r>
              <a:rPr lang="en-US" b="true" sz="4914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NATIONALITY-BASED PERFORMANCE – GEO MAP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19588" y="6613904"/>
            <a:ext cx="7544353" cy="317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b="true" sz="21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INSIGHTS:</a:t>
            </a:r>
          </a:p>
          <a:p>
            <a:pPr algn="l" marL="453392" indent="-226696" lvl="1">
              <a:lnSpc>
                <a:spcPts val="3150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AUSTRALIA (94 TITLES)</a:t>
            </a: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DOMINATES, FOLLOWED BY THE </a:t>
            </a:r>
            <a:r>
              <a:rPr lang="en-US" b="true" sz="21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USA (43 TITLES)</a:t>
            </a: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US" b="true" sz="21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SERBIA (13), AND SWITZERLAND (10).</a:t>
            </a:r>
          </a:p>
          <a:p>
            <a:pPr algn="l" marL="453392" indent="-226696" lvl="1">
              <a:lnSpc>
                <a:spcPts val="3150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FRANCE HAS THE HIGHEST WIN RATE (71%),</a:t>
            </a: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DESPITE FEWER TOTAL WINS.</a:t>
            </a:r>
          </a:p>
          <a:p>
            <a:pPr algn="l" marL="453392" indent="-226696" lvl="1">
              <a:lnSpc>
                <a:spcPts val="3150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EMERGING COUNTRIES (CHINA, BELARUS) SHOW PROMISING TRENDS IN RECENT YEARS.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4207129" y="9598200"/>
            <a:ext cx="3052171" cy="0"/>
          </a:xfrm>
          <a:prstGeom prst="line">
            <a:avLst/>
          </a:prstGeom>
          <a:ln cap="flat" w="1047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61143" cy="13845857"/>
          </a:xfrm>
          <a:custGeom>
            <a:avLst/>
            <a:gdLst/>
            <a:ahLst/>
            <a:cxnLst/>
            <a:rect r="r" b="b" t="t" l="l"/>
            <a:pathLst>
              <a:path h="13845857" w="18461143">
                <a:moveTo>
                  <a:pt x="0" y="0"/>
                </a:moveTo>
                <a:lnTo>
                  <a:pt x="18461143" y="0"/>
                </a:lnTo>
                <a:lnTo>
                  <a:pt x="18461143" y="13845857"/>
                </a:lnTo>
                <a:lnTo>
                  <a:pt x="0" y="13845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7490" y="356884"/>
            <a:ext cx="17593021" cy="9573232"/>
          </a:xfrm>
          <a:custGeom>
            <a:avLst/>
            <a:gdLst/>
            <a:ahLst/>
            <a:cxnLst/>
            <a:rect r="r" b="b" t="t" l="l"/>
            <a:pathLst>
              <a:path h="9573232" w="17593021">
                <a:moveTo>
                  <a:pt x="0" y="0"/>
                </a:moveTo>
                <a:lnTo>
                  <a:pt x="17593020" y="0"/>
                </a:lnTo>
                <a:lnTo>
                  <a:pt x="17593020" y="9573232"/>
                </a:lnTo>
                <a:lnTo>
                  <a:pt x="0" y="957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25" t="0" r="-2433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91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88731" y="0"/>
            <a:ext cx="10899269" cy="6623753"/>
            <a:chOff x="0" y="0"/>
            <a:chExt cx="14532358" cy="883167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5425" r="0" b="14084"/>
            <a:stretch>
              <a:fillRect/>
            </a:stretch>
          </p:blipFill>
          <p:spPr>
            <a:xfrm flipH="false" flipV="false">
              <a:off x="0" y="0"/>
              <a:ext cx="14532358" cy="883167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7388731" cy="10287000"/>
            <a:chOff x="0" y="0"/>
            <a:chExt cx="194600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4600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946003">
                  <a:moveTo>
                    <a:pt x="0" y="0"/>
                  </a:moveTo>
                  <a:lnTo>
                    <a:pt x="1946003" y="0"/>
                  </a:lnTo>
                  <a:lnTo>
                    <a:pt x="19460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D722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4600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328162" y="5013562"/>
            <a:ext cx="2942783" cy="4114800"/>
          </a:xfrm>
          <a:custGeom>
            <a:avLst/>
            <a:gdLst/>
            <a:ahLst/>
            <a:cxnLst/>
            <a:rect r="r" b="b" t="t" l="l"/>
            <a:pathLst>
              <a:path h="4114800" w="2942783">
                <a:moveTo>
                  <a:pt x="0" y="0"/>
                </a:moveTo>
                <a:lnTo>
                  <a:pt x="2942783" y="0"/>
                </a:lnTo>
                <a:lnTo>
                  <a:pt x="294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95698" y="5823923"/>
            <a:ext cx="937433" cy="937433"/>
          </a:xfrm>
          <a:custGeom>
            <a:avLst/>
            <a:gdLst/>
            <a:ahLst/>
            <a:cxnLst/>
            <a:rect r="r" b="b" t="t" l="l"/>
            <a:pathLst>
              <a:path h="937433" w="937433">
                <a:moveTo>
                  <a:pt x="0" y="0"/>
                </a:moveTo>
                <a:lnTo>
                  <a:pt x="937433" y="0"/>
                </a:lnTo>
                <a:lnTo>
                  <a:pt x="937433" y="937433"/>
                </a:lnTo>
                <a:lnTo>
                  <a:pt x="0" y="9374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5791" y="12408"/>
            <a:ext cx="6406337" cy="4588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2"/>
              </a:lnSpc>
            </a:pPr>
            <a:r>
              <a:rPr lang="en-US" b="true" sz="4914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NATIONALITY-BASED PERFORMANCE – GEO MAP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87199" y="6704206"/>
            <a:ext cx="7544353" cy="3577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2" indent="-226696" lvl="1">
              <a:lnSpc>
                <a:spcPts val="3150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USA </a:t>
            </a: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LEADS WITH THE HIGHEST TOTAL WINS IN AUSTRALIAN OPEN HISTORY.</a:t>
            </a:r>
          </a:p>
          <a:p>
            <a:pPr algn="l" marL="453392" indent="-226696" lvl="1">
              <a:lnSpc>
                <a:spcPts val="3150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</a:t>
            </a:r>
            <a:r>
              <a:rPr lang="en-US" b="true" sz="21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ustralia </a:t>
            </a: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ranks 2nd, showing strong historical dominance.</a:t>
            </a:r>
          </a:p>
          <a:p>
            <a:pPr algn="l" marL="453392" indent="-226696" lvl="1">
              <a:lnSpc>
                <a:spcPts val="3150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Serbia’s </a:t>
            </a: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win count boosted by Djokovic’s legacy.</a:t>
            </a:r>
          </a:p>
          <a:p>
            <a:pPr algn="l" marL="453392" indent="-226696" lvl="1">
              <a:lnSpc>
                <a:spcPts val="3150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Russia </a:t>
            </a: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b="true" sz="21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Switzerland </a:t>
            </a: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shine with strong win records from few players.</a:t>
            </a:r>
          </a:p>
          <a:p>
            <a:pPr algn="l">
              <a:lnSpc>
                <a:spcPts val="3150"/>
              </a:lnSpc>
            </a:pPr>
          </a:p>
        </p:txBody>
      </p:sp>
      <p:sp>
        <p:nvSpPr>
          <p:cNvPr name="AutoShape 11" id="11"/>
          <p:cNvSpPr/>
          <p:nvPr/>
        </p:nvSpPr>
        <p:spPr>
          <a:xfrm>
            <a:off x="14405467" y="9718602"/>
            <a:ext cx="3052171" cy="0"/>
          </a:xfrm>
          <a:prstGeom prst="line">
            <a:avLst/>
          </a:prstGeom>
          <a:ln cap="flat" w="1047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DAGitlVrmX0</dc:identifier>
  <dcterms:modified xsi:type="dcterms:W3CDTF">2011-08-01T06:04:30Z</dcterms:modified>
  <cp:revision>1</cp:revision>
  <dc:title>Australian open tennis championships - Data</dc:title>
</cp:coreProperties>
</file>